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991350" cy="92821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  <p:ext uri="GoogleSlidesCustomDataVersion2">
      <go:slidesCustomData xmlns:go="http://customooxmlschemas.google.com/" r:id="rId21" roundtripDataSignature="AMtx7mjbhkVScDJZBpUqYJb0CnzflGYf7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923" orient="horz"/>
        <p:guide pos="2201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4" name="Google Shape;4;n"/>
          <p:cNvSpPr/>
          <p:nvPr>
            <p:ph idx="3" type="sldImg"/>
          </p:nvPr>
        </p:nvSpPr>
        <p:spPr>
          <a:xfrm>
            <a:off x="1177925" y="698500"/>
            <a:ext cx="4637088" cy="347821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" name="Google Shape;5;n"/>
          <p:cNvSpPr txBox="1"/>
          <p:nvPr>
            <p:ph idx="1" type="body"/>
          </p:nvPr>
        </p:nvSpPr>
        <p:spPr>
          <a:xfrm>
            <a:off x="935038" y="4410075"/>
            <a:ext cx="5121275" cy="417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0" type="dt"/>
          </p:nvPr>
        </p:nvSpPr>
        <p:spPr>
          <a:xfrm>
            <a:off x="3962400" y="0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/>
        </p:nvSpPr>
        <p:spPr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8800" spcFirstLastPara="1" rIns="188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176338" y="696913"/>
            <a:ext cx="4640262" cy="3479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p1:notes"/>
          <p:cNvSpPr txBox="1"/>
          <p:nvPr>
            <p:ph idx="1" type="body"/>
          </p:nvPr>
        </p:nvSpPr>
        <p:spPr>
          <a:xfrm>
            <a:off x="933327" y="4408536"/>
            <a:ext cx="5124697" cy="4176735"/>
          </a:xfrm>
          <a:prstGeom prst="rect">
            <a:avLst/>
          </a:prstGeom>
          <a:noFill/>
          <a:ln>
            <a:noFill/>
          </a:ln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7" name="Google Shape;137;p31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8" name="Google Shape;138;p31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0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" name="Google Shape;144;p10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54" name="Google Shape;154;p11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f07f1c836_0_0:notes"/>
          <p:cNvSpPr/>
          <p:nvPr>
            <p:ph idx="2" type="sldImg"/>
          </p:nvPr>
        </p:nvSpPr>
        <p:spPr>
          <a:xfrm>
            <a:off x="1177925" y="698500"/>
            <a:ext cx="4637100" cy="34782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f07f1c836_0_0:notes"/>
          <p:cNvSpPr txBox="1"/>
          <p:nvPr>
            <p:ph idx="1" type="body"/>
          </p:nvPr>
        </p:nvSpPr>
        <p:spPr>
          <a:xfrm>
            <a:off x="935038" y="4410075"/>
            <a:ext cx="5121300" cy="4173600"/>
          </a:xfrm>
          <a:prstGeom prst="rect">
            <a:avLst/>
          </a:prstGeom>
        </p:spPr>
        <p:txBody>
          <a:bodyPr anchorCtr="0" anchor="t" bIns="46450" lIns="92950" spcFirstLastPara="1" rIns="92950" wrap="square" tIns="46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2af07f1c836_0_0:notes"/>
          <p:cNvSpPr txBox="1"/>
          <p:nvPr>
            <p:ph idx="12" type="sldNum"/>
          </p:nvPr>
        </p:nvSpPr>
        <p:spPr>
          <a:xfrm>
            <a:off x="3962400" y="8816975"/>
            <a:ext cx="3029100" cy="465000"/>
          </a:xfrm>
          <a:prstGeom prst="rect">
            <a:avLst/>
          </a:prstGeom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p22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1" name="Google Shape;171;p22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p32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9" name="Google Shape;179;p32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6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" name="Google Shape;72;p6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2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" name="Google Shape;79;p2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:notes"/>
          <p:cNvSpPr txBox="1"/>
          <p:nvPr>
            <p:ph idx="12" type="sldNum"/>
          </p:nvPr>
        </p:nvSpPr>
        <p:spPr>
          <a:xfrm>
            <a:off x="3962400" y="8816975"/>
            <a:ext cx="3028950" cy="46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" name="Google Shape;90;p7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1" name="Google Shape;91;p7:notes"/>
          <p:cNvSpPr txBox="1"/>
          <p:nvPr>
            <p:ph idx="1" type="body"/>
          </p:nvPr>
        </p:nvSpPr>
        <p:spPr>
          <a:xfrm>
            <a:off x="935417" y="4409004"/>
            <a:ext cx="5122135" cy="417534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e0bdfc87_0_57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gf9e0bdfc87_0_57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2" name="Google Shape;102;gf9e0bdfc87_0_57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3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9" name="Google Shape;109;p3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5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3" name="Google Shape;123;p5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30:notes"/>
          <p:cNvSpPr txBox="1"/>
          <p:nvPr>
            <p:ph idx="12" type="sldNum"/>
          </p:nvPr>
        </p:nvSpPr>
        <p:spPr>
          <a:xfrm>
            <a:off x="3962400" y="8816975"/>
            <a:ext cx="30288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450" lIns="92950" spcFirstLastPara="1" rIns="92950" wrap="square" tIns="4645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30:notes"/>
          <p:cNvSpPr/>
          <p:nvPr>
            <p:ph idx="2" type="sldImg"/>
          </p:nvPr>
        </p:nvSpPr>
        <p:spPr>
          <a:xfrm>
            <a:off x="1177925" y="698500"/>
            <a:ext cx="4637088" cy="34766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31" name="Google Shape;131;p30:notes"/>
          <p:cNvSpPr txBox="1"/>
          <p:nvPr>
            <p:ph idx="1" type="body"/>
          </p:nvPr>
        </p:nvSpPr>
        <p:spPr>
          <a:xfrm>
            <a:off x="935417" y="4409004"/>
            <a:ext cx="5122200" cy="417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8"/>
          <p:cNvSpPr txBox="1"/>
          <p:nvPr>
            <p:ph type="title"/>
          </p:nvPr>
        </p:nvSpPr>
        <p:spPr>
          <a:xfrm rot="5400000">
            <a:off x="4914900" y="2095500"/>
            <a:ext cx="61722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8"/>
          <p:cNvSpPr txBox="1"/>
          <p:nvPr>
            <p:ph idx="1" type="body"/>
          </p:nvPr>
        </p:nvSpPr>
        <p:spPr>
          <a:xfrm rot="5400000">
            <a:off x="266700" y="-114300"/>
            <a:ext cx="6172200" cy="67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5" name="Google Shape;55;p58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5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2pPr>
            <a:lvl3pPr lvl="2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/>
            </a:lvl3pPr>
            <a:lvl4pPr lvl="3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5pPr>
            <a:lvl6pPr lvl="5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6pPr>
            <a:lvl7pPr lvl="6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7pPr>
            <a:lvl8pPr lvl="7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8pPr>
            <a:lvl9pPr lvl="8" algn="ctr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Font typeface="Comic Sans MS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51"/>
          <p:cNvCxnSpPr/>
          <p:nvPr/>
        </p:nvCxnSpPr>
        <p:spPr>
          <a:xfrm>
            <a:off x="0" y="1708150"/>
            <a:ext cx="9147175" cy="0"/>
          </a:xfrm>
          <a:prstGeom prst="straightConnector1">
            <a:avLst/>
          </a:prstGeom>
          <a:noFill/>
          <a:ln cap="sq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" name="Google Shape;23;p51"/>
          <p:cNvSpPr txBox="1"/>
          <p:nvPr>
            <p:ph type="ctrTitle"/>
          </p:nvPr>
        </p:nvSpPr>
        <p:spPr>
          <a:xfrm>
            <a:off x="0" y="0"/>
            <a:ext cx="9144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folHlink"/>
                </a:solidFill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2000"/>
            </a:lvl1pPr>
            <a:lvl2pPr indent="-22860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1800"/>
            </a:lvl2pPr>
            <a:lvl3pPr indent="-228600" lvl="2" marL="1371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280"/>
              <a:buFont typeface="Comic Sans MS"/>
              <a:buNone/>
              <a:defRPr sz="1600"/>
            </a:lvl3pPr>
            <a:lvl4pPr indent="-228600" lvl="3" marL="18288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5pPr>
            <a:lvl6pPr indent="-228600" lvl="5" marL="2743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6pPr>
            <a:lvl7pPr indent="-228600" lvl="6" marL="32004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7pPr>
            <a:lvl8pPr indent="-228600" lvl="7" marL="36576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8pPr>
            <a:lvl9pPr indent="-228600" lvl="8" marL="41148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1400"/>
              <a:buFont typeface="Comic Sans MS"/>
              <a:buNone/>
              <a:defRPr sz="1400"/>
            </a:lvl9pPr>
          </a:lstStyle>
          <a:p/>
        </p:txBody>
      </p:sp>
      <p:sp>
        <p:nvSpPr>
          <p:cNvPr id="27" name="Google Shape;27;p52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4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b="1" sz="1800"/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5pPr>
            <a:lvl6pPr indent="-2286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6pPr>
            <a:lvl7pPr indent="-2286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7pPr>
            <a:lvl8pPr indent="-2286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8pPr>
            <a:lvl9pPr indent="-2286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31" name="Google Shape;31;p53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921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indent="-3302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?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indent="-3302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indent="-3302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indent="-3302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indent="-3302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/>
        </p:txBody>
      </p:sp>
      <p:sp>
        <p:nvSpPr>
          <p:cNvPr id="32" name="Google Shape;32;p53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1" sz="2400"/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b="1" sz="2000"/>
            </a:lvl2pPr>
            <a:lvl3pPr indent="-228600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None/>
              <a:defRPr b="1" sz="1800"/>
            </a:lvl3pPr>
            <a:lvl4pPr indent="-2286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5pPr>
            <a:lvl6pPr indent="-2286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6pPr>
            <a:lvl7pPr indent="-2286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7pPr>
            <a:lvl8pPr indent="-2286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8pPr>
            <a:lvl9pPr indent="-2286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None/>
              <a:defRPr b="1" sz="1600"/>
            </a:lvl9pPr>
          </a:lstStyle>
          <a:p/>
        </p:txBody>
      </p:sp>
      <p:sp>
        <p:nvSpPr>
          <p:cNvPr id="33" name="Google Shape;33;p53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indent="-2921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 sz="2000"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Font typeface="Comic Sans MS"/>
              <a:buChar char="–"/>
              <a:defRPr sz="1800"/>
            </a:lvl3pPr>
            <a:lvl4pPr indent="-330200" lvl="3" marL="1828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Char char="?"/>
              <a:defRPr sz="1600"/>
            </a:lvl4pPr>
            <a:lvl5pPr indent="-330200" lvl="4" marL="22860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5pPr>
            <a:lvl6pPr indent="-330200" lvl="5" marL="27432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6pPr>
            <a:lvl7pPr indent="-330200" lvl="6" marL="32004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7pPr>
            <a:lvl8pPr indent="-330200" lvl="7" marL="36576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8pPr>
            <a:lvl9pPr indent="-330200" lvl="8" marL="411480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SzPts val="1600"/>
              <a:buFont typeface="Comic Sans MS"/>
              <a:buChar char="–"/>
              <a:defRPr sz="1600"/>
            </a:lvl9pPr>
          </a:lstStyle>
          <a:p/>
        </p:txBody>
      </p:sp>
      <p:sp>
        <p:nvSpPr>
          <p:cNvPr id="34" name="Google Shape;34;p53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4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8125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indent="-317500" lvl="1" marL="914400" algn="l">
              <a:lnSpc>
                <a:spcPct val="92857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2pPr>
            <a:lvl3pPr indent="-350519" lvl="2" marL="1371600" algn="l">
              <a:lnSpc>
                <a:spcPct val="108333"/>
              </a:lnSpc>
              <a:spcBef>
                <a:spcPts val="0"/>
              </a:spcBef>
              <a:spcAft>
                <a:spcPts val="0"/>
              </a:spcAft>
              <a:buSzPts val="1920"/>
              <a:buFont typeface="Comic Sans MS"/>
              <a:buChar char="–"/>
              <a:defRPr sz="2400"/>
            </a:lvl3pPr>
            <a:lvl4pPr indent="-355600" lvl="3" marL="1828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Char char="?"/>
              <a:defRPr sz="2000"/>
            </a:lvl4pPr>
            <a:lvl5pPr indent="-355600" lvl="4" marL="22860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5pPr>
            <a:lvl6pPr indent="-355600" lvl="5" marL="2743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6pPr>
            <a:lvl7pPr indent="-355600" lvl="6" marL="3200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7pPr>
            <a:lvl8pPr indent="-355600" lvl="7" marL="3657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8pPr>
            <a:lvl9pPr indent="-355600" lvl="8" marL="41148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000"/>
              <a:buFont typeface="Comic Sans MS"/>
              <a:buChar char="–"/>
              <a:defRPr sz="2000"/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indent="-228600" lvl="1" marL="9144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indent="-228600" lvl="3" marL="1828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indent="-228600" lvl="5" marL="27432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indent="-228600" lvl="6" marL="32004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indent="-228600" lvl="7" marL="3657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indent="-228600" lvl="8" marL="4114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42" name="Google Shape;42;p55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6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6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" name="Google Shape;46;p56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85714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1400"/>
            </a:lvl1pPr>
            <a:lvl2pPr indent="-228600" lvl="1" marL="914400" algn="l">
              <a:lnSpc>
                <a:spcPct val="216666"/>
              </a:lnSpc>
              <a:spcBef>
                <a:spcPts val="0"/>
              </a:spcBef>
              <a:spcAft>
                <a:spcPts val="0"/>
              </a:spcAft>
              <a:buSzPts val="600"/>
              <a:buNone/>
              <a:defRPr sz="1200"/>
            </a:lvl2pPr>
            <a:lvl3pPr indent="-228600" lvl="2" marL="1371600" algn="l">
              <a:lnSpc>
                <a:spcPct val="260000"/>
              </a:lnSpc>
              <a:spcBef>
                <a:spcPts val="0"/>
              </a:spcBef>
              <a:spcAft>
                <a:spcPts val="0"/>
              </a:spcAft>
              <a:buSzPts val="800"/>
              <a:buFont typeface="Comic Sans MS"/>
              <a:buNone/>
              <a:defRPr sz="1000"/>
            </a:lvl3pPr>
            <a:lvl4pPr indent="-228600" lvl="3" marL="1828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5pPr>
            <a:lvl6pPr indent="-228600" lvl="5" marL="27432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6pPr>
            <a:lvl7pPr indent="-228600" lvl="6" marL="32004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7pPr>
            <a:lvl8pPr indent="-228600" lvl="7" marL="36576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8pPr>
            <a:lvl9pPr indent="-228600" lvl="8" marL="4114800" algn="l">
              <a:lnSpc>
                <a:spcPct val="288888"/>
              </a:lnSpc>
              <a:spcBef>
                <a:spcPts val="0"/>
              </a:spcBef>
              <a:spcAft>
                <a:spcPts val="0"/>
              </a:spcAft>
              <a:buSzPts val="900"/>
              <a:buFont typeface="Comic Sans MS"/>
              <a:buNone/>
              <a:defRPr sz="900"/>
            </a:lvl9pPr>
          </a:lstStyle>
          <a:p/>
        </p:txBody>
      </p:sp>
      <p:sp>
        <p:nvSpPr>
          <p:cNvPr id="47" name="Google Shape;47;p56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57"/>
          <p:cNvSpPr txBox="1"/>
          <p:nvPr>
            <p:ph idx="1" type="body"/>
          </p:nvPr>
        </p:nvSpPr>
        <p:spPr>
          <a:xfrm rot="5400000">
            <a:off x="1828800" y="-304800"/>
            <a:ext cx="5410200" cy="78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85750" lvl="1" marL="914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2pPr>
            <a:lvl3pPr indent="-320039" lvl="2" marL="1371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3pPr>
            <a:lvl4pPr indent="-342900" lvl="3" marL="1828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?"/>
              <a:defRPr/>
            </a:lvl4pPr>
            <a:lvl5pPr indent="-342900" lvl="4" marL="22860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5pPr>
            <a:lvl6pPr indent="-342900" lvl="5" marL="27432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6pPr>
            <a:lvl7pPr indent="-342900" lvl="6" marL="32004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7pPr>
            <a:lvl8pPr indent="-342900" lvl="7" marL="36576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8pPr>
            <a:lvl9pPr indent="-342900" lvl="8" marL="411480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800"/>
              <a:buChar char="–"/>
              <a:defRPr/>
            </a:lvl9pPr>
          </a:lstStyle>
          <a:p/>
        </p:txBody>
      </p:sp>
      <p:sp>
        <p:nvSpPr>
          <p:cNvPr id="51" name="Google Shape;51;p57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lvl="2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lvl="3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lvl="4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lvl="5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lvl="6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lvl="7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lvl="8" marR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1" name="Google Shape;11;p47"/>
          <p:cNvSpPr txBox="1"/>
          <p:nvPr>
            <p:ph idx="1" type="body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3399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285750" lvl="1" marL="9144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20039" lvl="2" marL="13716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4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🖉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mic Sans MS"/>
              <a:buChar char="–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sp>
        <p:nvSpPr>
          <p:cNvPr id="12" name="Google Shape;12;p47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cxnSp>
        <p:nvCxnSpPr>
          <p:cNvPr id="13" name="Google Shape;13;p47"/>
          <p:cNvCxnSpPr/>
          <p:nvPr/>
        </p:nvCxnSpPr>
        <p:spPr>
          <a:xfrm flipH="1" rot="10800000">
            <a:off x="596672" y="596626"/>
            <a:ext cx="7841976" cy="17047"/>
          </a:xfrm>
          <a:prstGeom prst="straightConnector1">
            <a:avLst/>
          </a:prstGeom>
          <a:solidFill>
            <a:schemeClr val="dk2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47"/>
          <p:cNvSpPr txBox="1"/>
          <p:nvPr/>
        </p:nvSpPr>
        <p:spPr>
          <a:xfrm>
            <a:off x="596672" y="6578262"/>
            <a:ext cx="7861528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 to CS, Reichman University, 2021, workshop 6                                                                                                                          slide </a:t>
            </a: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64" name="Google Shape;6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IDC Herzliya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"/>
          <p:cNvSpPr/>
          <p:nvPr/>
        </p:nvSpPr>
        <p:spPr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Workshop </a:t>
            </a:r>
            <a:r>
              <a:rPr lang="en-US" sz="2000">
                <a:solidFill>
                  <a:srgbClr val="73737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i="0" sz="28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681019" y="2177909"/>
            <a:ext cx="5573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Two-Dimensional Arrays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3017520"/>
            <a:ext cx="2839699" cy="2219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Break time! Be back in 10 mins</a:t>
            </a:r>
            <a:endParaRPr/>
          </a:p>
        </p:txBody>
      </p:sp>
      <p:pic>
        <p:nvPicPr>
          <p:cNvPr descr="Break Time - GIF on Imgur" id="141" name="Google Shape;14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483" y="891675"/>
            <a:ext cx="3471034" cy="49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2 - Matrix operations: multiplication </a:t>
            </a:r>
            <a:r>
              <a:rPr lang="en-US" sz="1400"/>
              <a:t>(wikipedia)</a:t>
            </a:r>
            <a:endParaRPr/>
          </a:p>
        </p:txBody>
      </p:sp>
      <p:sp>
        <p:nvSpPr>
          <p:cNvPr id="148" name="Google Shape;148;p10"/>
          <p:cNvSpPr txBox="1"/>
          <p:nvPr/>
        </p:nvSpPr>
        <p:spPr>
          <a:xfrm>
            <a:off x="-1162538" y="17389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9" name="Google Shape;149;p10"/>
          <p:cNvSpPr txBox="1"/>
          <p:nvPr/>
        </p:nvSpPr>
        <p:spPr>
          <a:xfrm>
            <a:off x="1652440" y="4429263"/>
            <a:ext cx="5586560" cy="7581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number of columns in the left matrix must equal the number of rows in the right matrix.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result matrix has the number of rows of the first and the number of columns of the second matrix.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2135" y="1056121"/>
            <a:ext cx="5983768" cy="337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2 - Matrix operations: multiplication </a:t>
            </a:r>
            <a:r>
              <a:rPr lang="en-US" sz="1400"/>
              <a:t>(wikipedia)</a:t>
            </a:r>
            <a:endParaRPr/>
          </a:p>
        </p:txBody>
      </p:sp>
      <p:sp>
        <p:nvSpPr>
          <p:cNvPr id="157" name="Google Shape;157;p11"/>
          <p:cNvSpPr txBox="1"/>
          <p:nvPr/>
        </p:nvSpPr>
        <p:spPr>
          <a:xfrm>
            <a:off x="-1162538" y="1738924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58" name="Google Shape;15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7111" y="1318847"/>
            <a:ext cx="5826368" cy="297473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1"/>
          <p:cNvSpPr/>
          <p:nvPr/>
        </p:nvSpPr>
        <p:spPr>
          <a:xfrm>
            <a:off x="2783775" y="4893519"/>
            <a:ext cx="3276666" cy="6805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5542" l="0" r="0" t="-9813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af07f1c836_0_0"/>
          <p:cNvSpPr txBox="1"/>
          <p:nvPr>
            <p:ph idx="12" type="sldNum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 sz="1400"/>
          </a:p>
        </p:txBody>
      </p:sp>
      <p:pic>
        <p:nvPicPr>
          <p:cNvPr id="166" name="Google Shape;166;g2af07f1c83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2244"/>
            <a:ext cx="9144000" cy="295351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af07f1c836_0_0"/>
          <p:cNvSpPr/>
          <p:nvPr/>
        </p:nvSpPr>
        <p:spPr>
          <a:xfrm>
            <a:off x="2783775" y="4893519"/>
            <a:ext cx="3276600" cy="680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5545" l="0" r="0" t="-98136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2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Matrix operations</a:t>
            </a: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564013" y="771770"/>
            <a:ext cx="7023903" cy="5675329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352"/>
              </a:srgbClr>
            </a:outerShdw>
          </a:effectLst>
        </p:spPr>
        <p:txBody>
          <a:bodyPr anchorCtr="0" anchor="t" bIns="46800" lIns="180000" spcFirstLastPara="1" rIns="182875" wrap="square" tIns="468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MatrixOps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main(String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args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200" u="none" cap="none" strike="noStrike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b="0" i="0" lang="en-US" sz="1200" u="none" cap="none" strike="noStrike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the addition of the two matrices. Assumes that they have the same dimensions.</a:t>
            </a:r>
            <a:endParaRPr b="0" i="0" sz="1200" u="none" cap="none" strike="noStrike">
              <a:solidFill>
                <a:srgbClr val="0066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private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add(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200" u="none" cap="none" strike="noStrike">
                <a:solidFill>
                  <a:srgbClr val="3F7F5F"/>
                </a:solidFill>
                <a:latin typeface="Consolas"/>
                <a:ea typeface="Consolas"/>
                <a:cs typeface="Consolas"/>
                <a:sym typeface="Consolas"/>
              </a:rPr>
              <a:t>// </a:t>
            </a:r>
            <a:r>
              <a:rPr b="0" i="0" lang="en-US" sz="1200" u="none" cap="none" strike="noStrike">
                <a:solidFill>
                  <a:srgbClr val="3F7F5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Returns the multiplication of the two matrices. Assumes that they have compatible dimensions.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mult(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m1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0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[][]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m2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      // Put your code here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-1162538" y="235438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</a:t>
            </a:r>
            <a:endParaRPr/>
          </a:p>
        </p:txBody>
      </p:sp>
      <p:sp>
        <p:nvSpPr>
          <p:cNvPr id="182" name="Google Shape;182;p32"/>
          <p:cNvSpPr txBox="1"/>
          <p:nvPr/>
        </p:nvSpPr>
        <p:spPr>
          <a:xfrm>
            <a:off x="-1162538" y="2354385"/>
            <a:ext cx="1846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descr="Homework GIF - Find on GIFER" id="183" name="Google Shape;18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0" y="711200"/>
            <a:ext cx="6350000" cy="543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Today</a:t>
            </a:r>
            <a:endParaRPr/>
          </a:p>
        </p:txBody>
      </p:sp>
      <p:sp>
        <p:nvSpPr>
          <p:cNvPr id="75" name="Google Shape;75;p6"/>
          <p:cNvSpPr txBox="1"/>
          <p:nvPr>
            <p:ph idx="1" type="body"/>
          </p:nvPr>
        </p:nvSpPr>
        <p:spPr>
          <a:xfrm>
            <a:off x="609600" y="914400"/>
            <a:ext cx="7848600" cy="5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lang="en-US">
                <a:solidFill>
                  <a:schemeClr val="dk1"/>
                </a:solidFill>
              </a:rPr>
              <a:t>2D Arrays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</a:pPr>
            <a:r>
              <a:rPr lang="en-US">
                <a:solidFill>
                  <a:schemeClr val="dk1"/>
                </a:solidFill>
              </a:rPr>
              <a:t>Hands-on</a:t>
            </a:r>
            <a:endParaRPr/>
          </a:p>
          <a:p>
            <a:pPr indent="-228600" lvl="0" marL="457200" rtl="0" algn="l">
              <a:lnSpc>
                <a:spcPct val="144444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"/>
          <p:cNvSpPr txBox="1"/>
          <p:nvPr>
            <p:ph idx="1" type="body"/>
          </p:nvPr>
        </p:nvSpPr>
        <p:spPr>
          <a:xfrm>
            <a:off x="532730" y="979175"/>
            <a:ext cx="7964525" cy="142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abstract ways to think about a 2D array: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“table” with “rows” and “columns”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array of arrays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Picture 27.png" id="82" name="Google Shape;8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73504" y="851308"/>
            <a:ext cx="3114248" cy="39383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2"/>
          <p:cNvGrpSpPr/>
          <p:nvPr/>
        </p:nvGrpSpPr>
        <p:grpSpPr>
          <a:xfrm>
            <a:off x="937550" y="2602689"/>
            <a:ext cx="4039549" cy="791756"/>
            <a:chOff x="1647457" y="4130398"/>
            <a:chExt cx="4039549" cy="791756"/>
          </a:xfrm>
        </p:grpSpPr>
        <p:sp>
          <p:nvSpPr>
            <p:cNvPr id="84" name="Google Shape;84;p2"/>
            <p:cNvSpPr/>
            <p:nvPr/>
          </p:nvSpPr>
          <p:spPr>
            <a:xfrm>
              <a:off x="1647457" y="4130398"/>
              <a:ext cx="3538849" cy="791756"/>
            </a:xfrm>
            <a:prstGeom prst="roundRect">
              <a:avLst>
                <a:gd fmla="val 16667" name="adj"/>
              </a:avLst>
            </a:prstGeom>
            <a:solidFill>
              <a:srgbClr val="FFDDC3"/>
            </a:solidFill>
            <a:ln cap="flat" cmpd="sng" w="19050">
              <a:solidFill>
                <a:srgbClr val="BD520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“Row” </a:t>
              </a: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a[i]</a:t>
              </a:r>
              <a:r>
                <a:rPr b="0" i="0" lang="en-US" sz="18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="0" i="0" lang="en-US" sz="14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a 1D array whose elements are: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a[i][0], a[i][1], a[i][2]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85" name="Google Shape;85;p2"/>
            <p:cNvCxnSpPr>
              <a:stCxn id="84" idx="3"/>
            </p:cNvCxnSpPr>
            <p:nvPr/>
          </p:nvCxnSpPr>
          <p:spPr>
            <a:xfrm>
              <a:off x="5186306" y="4526276"/>
              <a:ext cx="500700" cy="0"/>
            </a:xfrm>
            <a:prstGeom prst="straightConnector1">
              <a:avLst/>
            </a:prstGeom>
            <a:noFill/>
            <a:ln cap="flat" cmpd="sng" w="19050">
              <a:solidFill>
                <a:srgbClr val="BD5201"/>
              </a:solidFill>
              <a:prstDash val="solid"/>
              <a:round/>
              <a:headEnd len="sm" w="sm" type="none"/>
              <a:tailEnd len="lg" w="lg" type="oval"/>
            </a:ln>
          </p:spPr>
        </p:cxnSp>
      </p:grpSp>
      <p:sp>
        <p:nvSpPr>
          <p:cNvPr id="86" name="Google Shape;86;p2"/>
          <p:cNvSpPr txBox="1"/>
          <p:nvPr/>
        </p:nvSpPr>
        <p:spPr>
          <a:xfrm>
            <a:off x="532730" y="3725513"/>
            <a:ext cx="7964525" cy="208496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Conventions: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Row and column indexes start at 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</a:t>
            </a: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b="0" i="1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</a:t>
            </a: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element is accessed by:  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a[i][j]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elements in row i:   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a[i].length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rows:  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a.length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Two dimensional arrays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485860" y="203538"/>
            <a:ext cx="7867548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1.1</a:t>
            </a: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6911290" y="1817287"/>
            <a:ext cx="939839" cy="552940"/>
          </a:xfrm>
          <a:prstGeom prst="wedgeRoundRectCallout">
            <a:avLst>
              <a:gd fmla="val -3299" name="adj1"/>
              <a:gd fmla="val 79771" name="adj2"/>
              <a:gd fmla="val 16667" name="adj3"/>
            </a:avLst>
          </a:prstGeom>
          <a:solidFill>
            <a:srgbClr val="FFEFAF"/>
          </a:solidFill>
          <a:ln>
            <a:noFill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row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7"/>
          <p:cNvSpPr txBox="1"/>
          <p:nvPr/>
        </p:nvSpPr>
        <p:spPr>
          <a:xfrm>
            <a:off x="560290" y="717000"/>
            <a:ext cx="5352300" cy="147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72" r="-709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Magic square - Wikipedia" id="96" name="Google Shape;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2997" y="2150019"/>
            <a:ext cx="4598131" cy="357522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7"/>
          <p:cNvSpPr/>
          <p:nvPr/>
        </p:nvSpPr>
        <p:spPr>
          <a:xfrm>
            <a:off x="4167618" y="5864530"/>
            <a:ext cx="1092205" cy="552940"/>
          </a:xfrm>
          <a:prstGeom prst="wedgeRoundRectCallout">
            <a:avLst>
              <a:gd fmla="val -1577" name="adj1"/>
              <a:gd fmla="val -89990" name="adj2"/>
              <a:gd fmla="val 16667" name="adj3"/>
            </a:avLst>
          </a:prstGeom>
          <a:solidFill>
            <a:srgbClr val="FFEFAF"/>
          </a:solidFill>
          <a:ln>
            <a:noFill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column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7"/>
          <p:cNvSpPr/>
          <p:nvPr/>
        </p:nvSpPr>
        <p:spPr>
          <a:xfrm>
            <a:off x="2847740" y="4308285"/>
            <a:ext cx="1093081" cy="552940"/>
          </a:xfrm>
          <a:prstGeom prst="wedgeRoundRectCallout">
            <a:avLst>
              <a:gd fmla="val -3299" name="adj1"/>
              <a:gd fmla="val 79771" name="adj2"/>
              <a:gd fmla="val 16667" name="adj3"/>
            </a:avLst>
          </a:prstGeom>
          <a:solidFill>
            <a:srgbClr val="FFEFAF"/>
          </a:solidFill>
          <a:ln>
            <a:noFill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Times New Roman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Sum of each diagonal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9e0bdfc87_0_57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1.1 - Our Approach</a:t>
            </a:r>
            <a:endParaRPr/>
          </a:p>
        </p:txBody>
      </p:sp>
      <p:sp>
        <p:nvSpPr>
          <p:cNvPr id="105" name="Google Shape;105;gf9e0bdfc87_0_57"/>
          <p:cNvSpPr/>
          <p:nvPr/>
        </p:nvSpPr>
        <p:spPr>
          <a:xfrm>
            <a:off x="606903" y="659760"/>
            <a:ext cx="7746456" cy="5937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93600" lIns="180000" spcFirstLastPara="1" rIns="182875" wrap="square" tIns="140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MagicSquare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sum of all numbers in row row</a:t>
            </a:r>
            <a:endParaRPr b="0" i="0" sz="12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int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sumRow(int[][]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row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sum of all numbers in column col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int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sumCol(int[][]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int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col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sum of all numbers in the main diagonal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int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sumMainDiagonal(int[][]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sum of all numbers in the secondary diagonal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int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sumSecondaryDiagonal(int[][]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Let’s Code!</a:t>
            </a:r>
            <a:endParaRPr/>
          </a:p>
        </p:txBody>
      </p:sp>
      <p:pic>
        <p:nvPicPr>
          <p:cNvPr descr="Top 5 Integrated Development Environment For Golang" id="112" name="Google Shape;11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7000" y="1524000"/>
            <a:ext cx="635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Magic Number</a:t>
            </a:r>
            <a:endParaRPr/>
          </a:p>
        </p:txBody>
      </p:sp>
      <p:sp>
        <p:nvSpPr>
          <p:cNvPr id="119" name="Google Shape;119;p4"/>
          <p:cNvSpPr txBox="1"/>
          <p:nvPr/>
        </p:nvSpPr>
        <p:spPr>
          <a:xfrm>
            <a:off x="560290" y="717000"/>
            <a:ext cx="5352300" cy="14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Important fact: The “Magic Number” that is supposed to be equal in all functions can be also calculated directly.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Q: How?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Magic Number</a:t>
            </a:r>
            <a:endParaRPr/>
          </a:p>
        </p:txBody>
      </p:sp>
      <p:sp>
        <p:nvSpPr>
          <p:cNvPr id="126" name="Google Shape;126;p5"/>
          <p:cNvSpPr txBox="1"/>
          <p:nvPr/>
        </p:nvSpPr>
        <p:spPr>
          <a:xfrm>
            <a:off x="560290" y="717000"/>
            <a:ext cx="5352300" cy="20342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-473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pic>
        <p:nvPicPr>
          <p:cNvPr descr="Excited Jonah Hill GIF: GifsRemastered" id="127" name="Google Shape;12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8184" y="3018328"/>
            <a:ext cx="3698815" cy="289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>
            <p:ph type="title"/>
          </p:nvPr>
        </p:nvSpPr>
        <p:spPr>
          <a:xfrm>
            <a:off x="485860" y="203538"/>
            <a:ext cx="78675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Exercise 1.2 - Our Approach</a:t>
            </a:r>
            <a:endParaRPr/>
          </a:p>
        </p:txBody>
      </p:sp>
      <p:sp>
        <p:nvSpPr>
          <p:cNvPr id="134" name="Google Shape;134;p30"/>
          <p:cNvSpPr/>
          <p:nvPr/>
        </p:nvSpPr>
        <p:spPr>
          <a:xfrm>
            <a:off x="606903" y="659760"/>
            <a:ext cx="7746456" cy="59379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  <p:txBody>
          <a:bodyPr anchorCtr="0" anchor="t" bIns="93600" lIns="180000" spcFirstLastPara="1" rIns="182875" wrap="square" tIns="140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MagicSquare {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the magic number</a:t>
            </a:r>
            <a:endParaRPr b="0" i="0" sz="1200" u="none" cap="none" strike="noStrike">
              <a:solidFill>
                <a:srgbClr val="006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int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calcMagicNumber(int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6600"/>
                </a:solidFill>
                <a:latin typeface="Consolas"/>
                <a:ea typeface="Consolas"/>
                <a:cs typeface="Consolas"/>
                <a:sym typeface="Consolas"/>
              </a:rPr>
              <a:t>// return true if a matrix is a magic square or false otherwise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static boolean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isMagicSquare(int[][] </a:t>
            </a:r>
            <a:r>
              <a:rPr b="0" i="0" lang="en-US" sz="1200" u="none" cap="none" strike="noStrike">
                <a:solidFill>
                  <a:srgbClr val="6A3E3E"/>
                </a:solidFill>
                <a:latin typeface="Consolas"/>
                <a:ea typeface="Consolas"/>
                <a:cs typeface="Consolas"/>
                <a:sym typeface="Consolas"/>
              </a:rPr>
              <a:t>matrix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2010-03-25T13:24:56Z</dcterms:created>
  <dc:creator>Kevin Wayne</dc:creator>
</cp:coreProperties>
</file>